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  <p:sldId id="268" r:id="rId12"/>
    <p:sldId id="266" r:id="rId13"/>
    <p:sldId id="26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/>
    <p:restoredTop sz="94622"/>
  </p:normalViewPr>
  <p:slideViewPr>
    <p:cSldViewPr snapToGrid="0" snapToObjects="1">
      <p:cViewPr>
        <p:scale>
          <a:sx n="111" d="100"/>
          <a:sy n="111" d="100"/>
        </p:scale>
        <p:origin x="14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8B56F-95C0-964C-BD7D-CA5A2D43F157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755BF7-E336-C24C-94F7-14D74EC05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47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755BF7-E336-C24C-94F7-14D74EC050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5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31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46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31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4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8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87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1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3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96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E9F3F-5B0D-704A-A8BE-29A189A1E183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1425F-97C0-7D44-88EC-91820CAE9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10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hub.com/LuyiTian/OzSingleCells_Challenge_201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cite-seq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compare heterogeneity in </a:t>
            </a:r>
            <a:r>
              <a:rPr lang="en-AU" dirty="0" smtClean="0"/>
              <a:t>multi-</a:t>
            </a:r>
            <a:r>
              <a:rPr lang="en-AU" dirty="0" err="1" smtClean="0"/>
              <a:t>omic</a:t>
            </a:r>
            <a:r>
              <a:rPr lang="en-AU" dirty="0" smtClean="0"/>
              <a:t> </a:t>
            </a:r>
            <a:r>
              <a:rPr lang="en-AU" dirty="0"/>
              <a:t>data</a:t>
            </a:r>
            <a:r>
              <a:rPr lang="en-AU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Luyi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Tian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Ritchie Lab &amp;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Naik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Lab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Oz Single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Cells 2019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Computational Challenge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79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Seurat </a:t>
            </a:r>
            <a:r>
              <a:rPr lang="en-US" dirty="0" smtClean="0"/>
              <a:t>clustering in multi-resolutions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573" y="2006157"/>
            <a:ext cx="4320000" cy="432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372" y="1988202"/>
            <a:ext cx="4320000" cy="43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36186" y="6308202"/>
            <a:ext cx="4719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Clustree</a:t>
            </a:r>
            <a:r>
              <a:rPr lang="en-US" dirty="0" smtClean="0"/>
              <a:t> package</a:t>
            </a:r>
            <a:r>
              <a:rPr lang="en-US" dirty="0"/>
              <a:t>. </a:t>
            </a:r>
            <a:r>
              <a:rPr lang="en-US" dirty="0" err="1" smtClean="0"/>
              <a:t>Zappia</a:t>
            </a:r>
            <a:r>
              <a:rPr lang="en-US" dirty="0" smtClean="0"/>
              <a:t> et al. </a:t>
            </a:r>
            <a:r>
              <a:rPr lang="en-US" dirty="0" err="1" smtClean="0"/>
              <a:t>GigaScience</a:t>
            </a:r>
            <a:r>
              <a:rPr lang="en-US" dirty="0" smtClean="0"/>
              <a:t> 2018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85783" y="1654779"/>
            <a:ext cx="570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ADT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198009" y="1654779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RNA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68001" y="198820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0.1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68001" y="593887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2.4</a:t>
            </a:r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668615" y="2412330"/>
            <a:ext cx="854765" cy="45719"/>
          </a:xfrm>
          <a:prstGeom prst="rightArrow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5668615" y="4097578"/>
            <a:ext cx="854765" cy="45719"/>
          </a:xfrm>
          <a:prstGeom prst="rightArrow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5668615" y="5632300"/>
            <a:ext cx="854765" cy="45719"/>
          </a:xfrm>
          <a:prstGeom prst="rightArrow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1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Transcriptome heterogeneity in ADT clusters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993" y="1825625"/>
            <a:ext cx="4786471" cy="43513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25205" y="369187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32747" y="250126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42447" y="4459357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DC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086684" y="3101007"/>
            <a:ext cx="447796" cy="775533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408945" y="2763357"/>
            <a:ext cx="238716" cy="214485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heterogeneity in one-sense plots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47" y="1825625"/>
            <a:ext cx="4786471" cy="4351338"/>
          </a:xfrm>
        </p:spPr>
      </p:pic>
      <p:sp>
        <p:nvSpPr>
          <p:cNvPr id="5" name="Oval 4"/>
          <p:cNvSpPr/>
          <p:nvPr/>
        </p:nvSpPr>
        <p:spPr>
          <a:xfrm>
            <a:off x="2086684" y="3101007"/>
            <a:ext cx="447796" cy="775533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114" y="1715294"/>
            <a:ext cx="5029200" cy="457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583556" y="1928192"/>
            <a:ext cx="248479" cy="174928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69774" y="381662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33839" y="226943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01726" y="4926496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DC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392477" y="4176021"/>
            <a:ext cx="135835" cy="56494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08945" y="2763357"/>
            <a:ext cx="238716" cy="214485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278436" y="6323361"/>
            <a:ext cx="5075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Idea from: Cheng </a:t>
            </a:r>
            <a:r>
              <a:rPr lang="en-US" dirty="0" smtClean="0"/>
              <a:t>et al</a:t>
            </a:r>
            <a:r>
              <a:rPr lang="en-US" dirty="0"/>
              <a:t>. J </a:t>
            </a:r>
            <a:r>
              <a:rPr lang="en-US" dirty="0" err="1"/>
              <a:t>Immunol</a:t>
            </a:r>
            <a:r>
              <a:rPr lang="en-US" dirty="0"/>
              <a:t>. </a:t>
            </a:r>
            <a:r>
              <a:rPr lang="en-US" dirty="0" smtClean="0"/>
              <a:t>2016; </a:t>
            </a:r>
            <a:r>
              <a:rPr lang="en-US" dirty="0" err="1" smtClean="0"/>
              <a:t>Shalin</a:t>
            </a:r>
            <a:r>
              <a:rPr lang="en-US" dirty="0" smtClean="0"/>
              <a:t> </a:t>
            </a:r>
            <a:r>
              <a:rPr lang="en-US" dirty="0" err="1" smtClean="0"/>
              <a:t>Naik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15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7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Cancer!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06" y="1590925"/>
            <a:ext cx="5443589" cy="5443589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789" y="1574157"/>
            <a:ext cx="5460357" cy="546035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490976" y="1851948"/>
            <a:ext cx="520861" cy="4572001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083126" y="1217320"/>
            <a:ext cx="22253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OX40, HER2, CD66b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11186560" y="1736988"/>
            <a:ext cx="520861" cy="4779559"/>
          </a:xfrm>
          <a:prstGeom prst="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publicly available.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 smtClean="0">
                <a:hlinkClick r:id="rId2"/>
              </a:rPr>
              <a:t>github.com/LuyiTian/OzSingleCells_Challenge_2019</a:t>
            </a:r>
            <a:endParaRPr lang="en-US" dirty="0" smtClean="0"/>
          </a:p>
          <a:p>
            <a:r>
              <a:rPr lang="en-US" dirty="0" smtClean="0"/>
              <a:t>RNA &lt;--&gt; ADT</a:t>
            </a:r>
          </a:p>
          <a:p>
            <a:r>
              <a:rPr lang="en-US" dirty="0" smtClean="0"/>
              <a:t>RNA </a:t>
            </a:r>
            <a:r>
              <a:rPr lang="en-US" dirty="0"/>
              <a:t>&lt;--&gt;</a:t>
            </a:r>
            <a:r>
              <a:rPr lang="en-US" dirty="0" smtClean="0"/>
              <a:t> patient id</a:t>
            </a:r>
          </a:p>
          <a:p>
            <a:r>
              <a:rPr lang="en-US" dirty="0" smtClean="0"/>
              <a:t>RNA &lt;--&gt; genotype</a:t>
            </a:r>
          </a:p>
          <a:p>
            <a:r>
              <a:rPr lang="en-US" dirty="0" smtClean="0"/>
              <a:t>RNA &lt;--&gt; epigenetic markers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7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6701"/>
            <a:ext cx="5537200" cy="3869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CITE-</a:t>
            </a:r>
            <a:r>
              <a:rPr lang="en-US" dirty="0" err="1" smtClean="0"/>
              <a:t>seq</a:t>
            </a:r>
            <a:r>
              <a:rPr lang="en-US" dirty="0" smtClean="0"/>
              <a:t> measures the surface protein marker and transcriptome level for the same cell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3088736"/>
              </p:ext>
            </p:extLst>
          </p:nvPr>
        </p:nvGraphicFramePr>
        <p:xfrm>
          <a:off x="7848601" y="2453154"/>
          <a:ext cx="2290482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3494"/>
                <a:gridCol w="763494"/>
                <a:gridCol w="763494"/>
              </a:tblGrid>
              <a:tr h="2640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cell1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cell2</a:t>
                      </a:r>
                      <a:endParaRPr lang="en-US" dirty="0"/>
                    </a:p>
                  </a:txBody>
                  <a:tcPr/>
                </a:tc>
              </a:tr>
              <a:tr h="264023">
                <a:tc>
                  <a:txBody>
                    <a:bodyPr/>
                    <a:lstStyle/>
                    <a:p>
                      <a:r>
                        <a:rPr lang="en-US" dirty="0" smtClean="0"/>
                        <a:t>gene1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264023">
                <a:tc>
                  <a:txBody>
                    <a:bodyPr/>
                    <a:lstStyle/>
                    <a:p>
                      <a:r>
                        <a:rPr lang="en-US" dirty="0" smtClean="0"/>
                        <a:t>gene2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 flipH="1">
            <a:off x="2330823" y="5807630"/>
            <a:ext cx="2312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https://cite-seq.com/</a:t>
            </a:r>
            <a:endParaRPr lang="en-US" dirty="0"/>
          </a:p>
        </p:txBody>
      </p:sp>
      <p:graphicFrame>
        <p:nvGraphicFramePr>
          <p:cNvPr id="7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7654158"/>
              </p:ext>
            </p:extLst>
          </p:nvPr>
        </p:nvGraphicFramePr>
        <p:xfrm>
          <a:off x="7848601" y="4312900"/>
          <a:ext cx="2918012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1996"/>
                <a:gridCol w="845138"/>
                <a:gridCol w="810878"/>
              </a:tblGrid>
              <a:tr h="2640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cell1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cell2</a:t>
                      </a:r>
                      <a:endParaRPr lang="en-US" dirty="0"/>
                    </a:p>
                  </a:txBody>
                  <a:tcPr/>
                </a:tc>
              </a:tr>
              <a:tr h="264023">
                <a:tc>
                  <a:txBody>
                    <a:bodyPr/>
                    <a:lstStyle/>
                    <a:p>
                      <a:r>
                        <a:rPr lang="en-US" dirty="0" smtClean="0"/>
                        <a:t>antibody1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264023">
                <a:tc>
                  <a:txBody>
                    <a:bodyPr/>
                    <a:lstStyle/>
                    <a:p>
                      <a:r>
                        <a:rPr lang="en-US" dirty="0" smtClean="0"/>
                        <a:t>antibody2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697927" y="206670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RNA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737579" y="4001293"/>
            <a:ext cx="570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6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from </a:t>
            </a:r>
            <a:r>
              <a:rPr lang="en-US" dirty="0"/>
              <a:t>Swarbrick Lab </a:t>
            </a:r>
            <a:r>
              <a:rPr lang="en-US" dirty="0" smtClean="0"/>
              <a:t>(</a:t>
            </a:r>
            <a:r>
              <a:rPr lang="en-US" dirty="0" err="1" smtClean="0"/>
              <a:t>Garvan</a:t>
            </a:r>
            <a:r>
              <a:rPr lang="en-US" dirty="0" smtClean="0"/>
              <a:t> Institute)</a:t>
            </a:r>
          </a:p>
          <a:p>
            <a:r>
              <a:rPr lang="en-US" dirty="0" smtClean="0"/>
              <a:t>Human metastatic lymph node with </a:t>
            </a:r>
            <a:r>
              <a:rPr lang="en-US" dirty="0"/>
              <a:t>spiking in mouse cells (3T3</a:t>
            </a:r>
            <a:r>
              <a:rPr lang="en-US" dirty="0" smtClean="0"/>
              <a:t>).</a:t>
            </a:r>
          </a:p>
          <a:p>
            <a:r>
              <a:rPr lang="en-US" dirty="0" smtClean="0"/>
              <a:t>96 CITE-</a:t>
            </a:r>
            <a:r>
              <a:rPr lang="en-US" dirty="0" err="1" smtClean="0"/>
              <a:t>seq</a:t>
            </a:r>
            <a:r>
              <a:rPr lang="en-US" dirty="0" smtClean="0"/>
              <a:t> antibodies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8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control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027" y="540918"/>
            <a:ext cx="6030493" cy="603049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07" y="1371600"/>
            <a:ext cx="5029200" cy="54864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253318" y="2187388"/>
            <a:ext cx="2635623" cy="4186518"/>
            <a:chOff x="5253318" y="2187388"/>
            <a:chExt cx="2635623" cy="4186518"/>
          </a:xfrm>
        </p:grpSpPr>
        <p:sp>
          <p:nvSpPr>
            <p:cNvPr id="3" name="Rectangle 2"/>
            <p:cNvSpPr/>
            <p:nvPr/>
          </p:nvSpPr>
          <p:spPr>
            <a:xfrm>
              <a:off x="6795247" y="2985247"/>
              <a:ext cx="1093694" cy="1156447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 flipH="1" flipV="1">
              <a:off x="5253318" y="2187388"/>
              <a:ext cx="1550894" cy="815788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5253318" y="4114800"/>
              <a:ext cx="1541929" cy="225910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64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Quality control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366" y="544420"/>
            <a:ext cx="6033600" cy="6033600"/>
          </a:xfrm>
        </p:spPr>
      </p:pic>
      <p:sp>
        <p:nvSpPr>
          <p:cNvPr id="5" name="TextBox 4"/>
          <p:cNvSpPr txBox="1"/>
          <p:nvPr/>
        </p:nvSpPr>
        <p:spPr>
          <a:xfrm>
            <a:off x="695992" y="2465294"/>
            <a:ext cx="4739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Set threshold on human RNA, ADT count and </a:t>
            </a:r>
          </a:p>
          <a:p>
            <a:r>
              <a:rPr lang="en-US" dirty="0" smtClean="0"/>
              <a:t>MT percentage</a:t>
            </a:r>
          </a:p>
          <a:p>
            <a:pPr marL="285750" indent="-285750">
              <a:buFont typeface="Arial" charset="0"/>
              <a:buChar char="•"/>
            </a:pPr>
            <a:r>
              <a:rPr lang="is-IS" dirty="0" smtClean="0"/>
              <a:t>1926 cells after quality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02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Seurat clustering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815" y="2096016"/>
            <a:ext cx="4351338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978" y="1875354"/>
            <a:ext cx="4572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32507" y="1690688"/>
            <a:ext cx="261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UMAP </a:t>
            </a:r>
            <a:r>
              <a:rPr lang="en-US" smtClean="0"/>
              <a:t>and clustering </a:t>
            </a:r>
            <a:r>
              <a:rPr lang="en-US" dirty="0" smtClean="0"/>
              <a:t>RNA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04507" y="1690688"/>
            <a:ext cx="2592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UMAP and </a:t>
            </a:r>
            <a:r>
              <a:rPr lang="en-US" smtClean="0"/>
              <a:t>clustering ADT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024813" y="3255638"/>
            <a:ext cx="1846730" cy="1237129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138377" y="2690532"/>
            <a:ext cx="17439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 cell population</a:t>
            </a:r>
          </a:p>
          <a:p>
            <a:r>
              <a:rPr lang="en-US" sz="1400" dirty="0" smtClean="0"/>
              <a:t>CD3/CD4/CD8</a:t>
            </a:r>
            <a:endParaRPr lang="en-US" sz="1600" dirty="0"/>
          </a:p>
        </p:txBody>
      </p:sp>
      <p:sp>
        <p:nvSpPr>
          <p:cNvPr id="10" name="Oval 9"/>
          <p:cNvSpPr/>
          <p:nvPr/>
        </p:nvSpPr>
        <p:spPr>
          <a:xfrm>
            <a:off x="2464955" y="4501732"/>
            <a:ext cx="797858" cy="636494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381614" y="5132244"/>
            <a:ext cx="1756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 cell population</a:t>
            </a:r>
          </a:p>
          <a:p>
            <a:r>
              <a:rPr lang="en-US" sz="1400" dirty="0" smtClean="0"/>
              <a:t>CD19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2256943" y="3651752"/>
            <a:ext cx="378341" cy="392780"/>
          </a:xfrm>
          <a:prstGeom prst="ellipse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07888" y="3130765"/>
            <a:ext cx="1897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 cell population</a:t>
            </a:r>
          </a:p>
          <a:p>
            <a:r>
              <a:rPr lang="en-US" sz="1400" dirty="0" smtClean="0"/>
              <a:t>CD11c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9160123" y="6488668"/>
            <a:ext cx="2193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Stuart et al. Cell 2019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03435" y="269053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700591" y="248478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76771" y="4819979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86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593298" y="2893298"/>
            <a:ext cx="100540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dirty="0" smtClean="0"/>
              <a:t>?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209829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entropy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Metrics originally developed for evaluating clustering performance (Tian et al. Nature Methods 2019)</a:t>
            </a:r>
          </a:p>
          <a:p>
            <a:r>
              <a:rPr lang="en-US" dirty="0" smtClean="0"/>
              <a:t>but can also compare two clustering assignment in general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82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entropy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013995" y="3816099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164466" y="3588564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199190" y="3894565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338086" y="3736066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384385" y="3535378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76982" y="3894565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83322" y="4877943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433793" y="4687124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468517" y="4956409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607413" y="4797910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653712" y="4597222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473407" y="4422679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86386" y="4904639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836857" y="4677104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894731" y="5022516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241970" y="4730441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3056776" y="4623918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022052" y="4837321"/>
            <a:ext cx="185195" cy="1851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214099" y="2811944"/>
            <a:ext cx="24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Clustering assignment A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674937" y="36123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676862" y="49972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111393" y="50601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6200615" y="2817890"/>
            <a:ext cx="3403017" cy="1309863"/>
            <a:chOff x="6200615" y="2817890"/>
            <a:chExt cx="3403017" cy="1309863"/>
          </a:xfrm>
        </p:grpSpPr>
        <p:sp>
          <p:nvSpPr>
            <p:cNvPr id="27" name="Oval 26"/>
            <p:cNvSpPr/>
            <p:nvPr/>
          </p:nvSpPr>
          <p:spPr>
            <a:xfrm>
              <a:off x="6331694" y="3602875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6482165" y="3375340"/>
              <a:ext cx="185195" cy="18519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6540039" y="3720752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6887278" y="3428677"/>
              <a:ext cx="185195" cy="18519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6702084" y="3322154"/>
              <a:ext cx="185195" cy="185195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6667360" y="3535557"/>
              <a:ext cx="185195" cy="185195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756701" y="375842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200615" y="2817890"/>
              <a:ext cx="2425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Clustering assignment B</a:t>
              </a:r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183098" y="3366734"/>
              <a:ext cx="24205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Clustering entropy: </a:t>
              </a:r>
              <a:r>
                <a:rPr lang="en-US" sz="2400" b="1" dirty="0" smtClean="0">
                  <a:solidFill>
                    <a:srgbClr val="FF0000"/>
                  </a:solidFill>
                </a:rPr>
                <a:t>1.5</a:t>
              </a:r>
              <a:endParaRPr lang="en-US" sz="24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917720" y="4044159"/>
            <a:ext cx="3875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Heterogeneity in B &gt; Heterogeneity in A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6331694" y="4763492"/>
            <a:ext cx="3034694" cy="805599"/>
            <a:chOff x="6331694" y="4763492"/>
            <a:chExt cx="3034694" cy="805599"/>
          </a:xfrm>
        </p:grpSpPr>
        <p:sp>
          <p:nvSpPr>
            <p:cNvPr id="37" name="Oval 36"/>
            <p:cNvSpPr/>
            <p:nvPr/>
          </p:nvSpPr>
          <p:spPr>
            <a:xfrm>
              <a:off x="6331694" y="5044213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6482165" y="4816678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6540039" y="5162090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6887278" y="4870015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6702084" y="4763492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6667360" y="4976895"/>
              <a:ext cx="185195" cy="185195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756701" y="519975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183098" y="4808072"/>
              <a:ext cx="21832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Clustering entropy: </a:t>
              </a:r>
              <a:r>
                <a:rPr lang="en-US" sz="2400" b="1" dirty="0" smtClean="0">
                  <a:solidFill>
                    <a:schemeClr val="accent1"/>
                  </a:solidFill>
                </a:rPr>
                <a:t>0</a:t>
              </a:r>
              <a:endParaRPr lang="en-US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5917720" y="5485497"/>
            <a:ext cx="3999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Heterogeneity in B &lt;= Heterogeneity in A</a:t>
            </a:r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2451620" y="4423011"/>
            <a:ext cx="1262881" cy="1051352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>
            <a:stCxn id="46" idx="6"/>
          </p:cNvCxnSpPr>
          <p:nvPr/>
        </p:nvCxnSpPr>
        <p:spPr>
          <a:xfrm flipV="1">
            <a:off x="3714501" y="3828399"/>
            <a:ext cx="2075215" cy="1120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3745968" y="4948687"/>
            <a:ext cx="2096444" cy="398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567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5" grpId="0"/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266</Words>
  <Application>Microsoft Macintosh PowerPoint</Application>
  <PresentationFormat>Widescreen</PresentationFormat>
  <Paragraphs>87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compare heterogeneity in multi-omic data </vt:lpstr>
      <vt:lpstr>CITE-seq measures the surface protein marker and transcriptome level for the same cell</vt:lpstr>
      <vt:lpstr>The data</vt:lpstr>
      <vt:lpstr>Quality control</vt:lpstr>
      <vt:lpstr>Quality control</vt:lpstr>
      <vt:lpstr>Seurat clustering</vt:lpstr>
      <vt:lpstr>PowerPoint Presentation</vt:lpstr>
      <vt:lpstr>Clustering entropy</vt:lpstr>
      <vt:lpstr>Clustering entropy</vt:lpstr>
      <vt:lpstr>Seurat clustering in multi-resolutions</vt:lpstr>
      <vt:lpstr>Transcriptome heterogeneity in ADT clusters</vt:lpstr>
      <vt:lpstr>Visualization heterogeneity in one-sense plots</vt:lpstr>
      <vt:lpstr>Cancer!</vt:lpstr>
      <vt:lpstr>Everything is publicly available.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compare heterogeneity in multi-modal data </dc:title>
  <dc:creator>Luyi Tian</dc:creator>
  <cp:lastModifiedBy>Luyi Tian</cp:lastModifiedBy>
  <cp:revision>80</cp:revision>
  <dcterms:created xsi:type="dcterms:W3CDTF">2019-07-20T09:48:03Z</dcterms:created>
  <dcterms:modified xsi:type="dcterms:W3CDTF">2019-07-22T05:30:37Z</dcterms:modified>
</cp:coreProperties>
</file>

<file path=docProps/thumbnail.jpeg>
</file>